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60" r:id="rId6"/>
    <p:sldId id="261" r:id="rId7"/>
    <p:sldId id="262" r:id="rId8"/>
    <p:sldId id="264" r:id="rId9"/>
    <p:sldId id="265" r:id="rId10"/>
    <p:sldId id="266" r:id="rId11"/>
    <p:sldId id="267" r:id="rId12"/>
    <p:sldId id="268" r:id="rId13"/>
    <p:sldId id="269" r:id="rId14"/>
    <p:sldId id="263"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5325DE5-127B-4831-A2BA-7400E309E59A}" type="datetimeFigureOut">
              <a:rPr lang="it-IT" smtClean="0"/>
              <a:t>29/01/19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393870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325DE5-127B-4831-A2BA-7400E309E59A}" type="datetimeFigureOut">
              <a:rPr lang="it-IT" smtClean="0"/>
              <a:t>29/01/19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73674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325DE5-127B-4831-A2BA-7400E309E59A}" type="datetimeFigureOut">
              <a:rPr lang="it-IT" smtClean="0"/>
              <a:t>29/01/19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342569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325DE5-127B-4831-A2BA-7400E309E59A}" type="datetimeFigureOut">
              <a:rPr lang="it-IT" smtClean="0"/>
              <a:t>29/01/19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48835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5325DE5-127B-4831-A2BA-7400E309E59A}" type="datetimeFigureOut">
              <a:rPr lang="it-IT" smtClean="0"/>
              <a:t>29/01/19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402313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5325DE5-127B-4831-A2BA-7400E309E59A}" type="datetimeFigureOut">
              <a:rPr lang="it-IT" smtClean="0"/>
              <a:t>29/01/19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134609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5325DE5-127B-4831-A2BA-7400E309E59A}" type="datetimeFigureOut">
              <a:rPr lang="it-IT" smtClean="0"/>
              <a:t>29/01/19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403774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5325DE5-127B-4831-A2BA-7400E309E59A}" type="datetimeFigureOut">
              <a:rPr lang="it-IT" smtClean="0"/>
              <a:t>29/01/19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266051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325DE5-127B-4831-A2BA-7400E309E59A}" type="datetimeFigureOut">
              <a:rPr lang="it-IT" smtClean="0"/>
              <a:t>29/01/19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427630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325DE5-127B-4831-A2BA-7400E309E59A}" type="datetimeFigureOut">
              <a:rPr lang="it-IT" smtClean="0"/>
              <a:t>29/01/19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191105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325DE5-127B-4831-A2BA-7400E309E59A}" type="datetimeFigureOut">
              <a:rPr lang="it-IT" smtClean="0"/>
              <a:t>29/01/19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D5297E-0C91-43FA-B854-D9CD9F8BA9D1}" type="slidenum">
              <a:rPr lang="it-IT" smtClean="0"/>
              <a:t>‹N›</a:t>
            </a:fld>
            <a:endParaRPr lang="it-IT"/>
          </a:p>
        </p:txBody>
      </p:sp>
    </p:spTree>
    <p:extLst>
      <p:ext uri="{BB962C8B-B14F-4D97-AF65-F5344CB8AC3E}">
        <p14:creationId xmlns:p14="http://schemas.microsoft.com/office/powerpoint/2010/main" val="418932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25DE5-127B-4831-A2BA-7400E309E59A}" type="datetimeFigureOut">
              <a:rPr lang="it-IT" smtClean="0"/>
              <a:t>29/01/19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5297E-0C91-43FA-B854-D9CD9F8BA9D1}" type="slidenum">
              <a:rPr lang="it-IT" smtClean="0"/>
              <a:t>‹N›</a:t>
            </a:fld>
            <a:endParaRPr lang="it-IT"/>
          </a:p>
        </p:txBody>
      </p:sp>
    </p:spTree>
    <p:extLst>
      <p:ext uri="{BB962C8B-B14F-4D97-AF65-F5344CB8AC3E}">
        <p14:creationId xmlns:p14="http://schemas.microsoft.com/office/powerpoint/2010/main" val="2869054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685800" y="764703"/>
            <a:ext cx="7772400" cy="5328593"/>
          </a:xfrm>
        </p:spPr>
        <p:txBody>
          <a:bodyPr>
            <a:normAutofit fontScale="90000"/>
          </a:bodyPr>
          <a:lstStyle/>
          <a:p>
            <a:r>
              <a:rPr lang="it-IT" sz="2800" dirty="0" smtClean="0"/>
              <a:t/>
            </a:r>
            <a:br>
              <a:rPr lang="it-IT" sz="2800" dirty="0" smtClean="0"/>
            </a:br>
            <a:r>
              <a:rPr lang="it-IT" sz="2800" dirty="0" smtClean="0"/>
              <a:t>PREMESSA</a:t>
            </a:r>
            <a:r>
              <a:rPr lang="it-IT" sz="2800" dirty="0"/>
              <a:t/>
            </a:r>
            <a:br>
              <a:rPr lang="it-IT" sz="2800" dirty="0"/>
            </a:br>
            <a:r>
              <a:rPr lang="it-IT" sz="2800" dirty="0" smtClean="0"/>
              <a:t>Tutte le fatture, emesse o ricevute, da e </a:t>
            </a:r>
            <a:r>
              <a:rPr lang="it-IT" sz="2800" dirty="0"/>
              <a:t>p</a:t>
            </a:r>
            <a:r>
              <a:rPr lang="it-IT" sz="2800" dirty="0" smtClean="0"/>
              <a:t>er privati o per la pubblica amministrazione possono essere fatte e viste  sul sito della </a:t>
            </a:r>
            <a:r>
              <a:rPr lang="it-IT" sz="2800" dirty="0"/>
              <a:t>A</a:t>
            </a:r>
            <a:r>
              <a:rPr lang="it-IT" sz="2800" dirty="0" smtClean="0"/>
              <a:t>genzia delle Entrate dopo apposita registrazione e disponendo del proprio codice fiscale della Password e del numero PIN scrivendo sul vostro browser </a:t>
            </a:r>
            <a:br>
              <a:rPr lang="it-IT" sz="2800" dirty="0" smtClean="0"/>
            </a:br>
            <a:r>
              <a:rPr lang="it-IT" sz="2800" dirty="0" smtClean="0"/>
              <a:t>FATTURE E CORRISPETTIVI </a:t>
            </a:r>
            <a:br>
              <a:rPr lang="it-IT" sz="2800" dirty="0" smtClean="0"/>
            </a:br>
            <a:r>
              <a:rPr lang="it-IT" sz="2800" dirty="0" smtClean="0"/>
              <a:t>SEGUENDO LE ISTRUZIONI AL VIDEO E CLICCANDO SU </a:t>
            </a:r>
            <a:br>
              <a:rPr lang="it-IT" sz="2800" dirty="0" smtClean="0"/>
            </a:br>
            <a:r>
              <a:rPr lang="it-IT" sz="2800" i="1" dirty="0" smtClean="0"/>
              <a:t>Fatture elettroniche ed altri dati IVA</a:t>
            </a:r>
            <a:br>
              <a:rPr lang="it-IT" sz="2800" i="1" dirty="0" smtClean="0"/>
            </a:br>
            <a:r>
              <a:rPr lang="it-IT" sz="2800" dirty="0" smtClean="0"/>
              <a:t>Per chi al momento del pagamento fornisce al fornitore il proprio indirizzo PEC ed usa </a:t>
            </a:r>
            <a:r>
              <a:rPr lang="it-IT" sz="2800" dirty="0" smtClean="0"/>
              <a:t>quello </a:t>
            </a:r>
            <a:r>
              <a:rPr lang="it-IT" sz="2800" dirty="0" smtClean="0"/>
              <a:t>che </a:t>
            </a:r>
            <a:r>
              <a:rPr lang="it-IT" sz="2800" dirty="0" smtClean="0"/>
              <a:t>fornisce </a:t>
            </a:r>
            <a:r>
              <a:rPr lang="it-IT" sz="2800" dirty="0" smtClean="0"/>
              <a:t>in convenzione </a:t>
            </a:r>
            <a:r>
              <a:rPr lang="it-IT" sz="2800" dirty="0" smtClean="0"/>
              <a:t>l’Ordine </a:t>
            </a:r>
            <a:r>
              <a:rPr lang="it-IT" sz="2800" dirty="0" smtClean="0"/>
              <a:t>del Medici e degli </a:t>
            </a:r>
            <a:r>
              <a:rPr lang="it-IT" sz="2800" dirty="0" smtClean="0"/>
              <a:t>Odontoiatri (aruba.it) può </a:t>
            </a:r>
            <a:r>
              <a:rPr lang="it-IT" sz="2800" dirty="0" smtClean="0"/>
              <a:t>usare il TUTORIAL di Seguito preparato.</a:t>
            </a:r>
            <a:br>
              <a:rPr lang="it-IT" sz="2800" dirty="0" smtClean="0"/>
            </a:br>
            <a:endParaRPr lang="it-IT" sz="2800" dirty="0"/>
          </a:p>
        </p:txBody>
      </p:sp>
    </p:spTree>
    <p:extLst>
      <p:ext uri="{BB962C8B-B14F-4D97-AF65-F5344CB8AC3E}">
        <p14:creationId xmlns:p14="http://schemas.microsoft.com/office/powerpoint/2010/main" val="2838023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685800" y="1772816"/>
            <a:ext cx="7772400" cy="3170783"/>
          </a:xfrm>
        </p:spPr>
        <p:txBody>
          <a:bodyPr>
            <a:normAutofit/>
          </a:bodyPr>
          <a:lstStyle/>
          <a:p>
            <a:r>
              <a:rPr lang="it-IT" dirty="0" smtClean="0"/>
              <a:t>Saluti </a:t>
            </a:r>
            <a:br>
              <a:rPr lang="it-IT" dirty="0" smtClean="0"/>
            </a:br>
            <a:r>
              <a:rPr lang="it-IT" dirty="0" smtClean="0"/>
              <a:t>Luigi Galvano</a:t>
            </a:r>
            <a:br>
              <a:rPr lang="it-IT" dirty="0" smtClean="0"/>
            </a:br>
            <a:r>
              <a:rPr lang="it-IT" dirty="0" err="1" smtClean="0"/>
              <a:t>Cosigliere</a:t>
            </a:r>
            <a:r>
              <a:rPr lang="it-IT" dirty="0" smtClean="0"/>
              <a:t> </a:t>
            </a:r>
            <a:r>
              <a:rPr lang="it-IT" dirty="0" err="1" smtClean="0"/>
              <a:t>OMCeO</a:t>
            </a:r>
            <a:r>
              <a:rPr lang="it-IT" dirty="0" smtClean="0"/>
              <a:t> Palermo</a:t>
            </a:r>
            <a:endParaRPr lang="it-IT" dirty="0"/>
          </a:p>
        </p:txBody>
      </p:sp>
    </p:spTree>
    <p:extLst>
      <p:ext uri="{BB962C8B-B14F-4D97-AF65-F5344CB8AC3E}">
        <p14:creationId xmlns:p14="http://schemas.microsoft.com/office/powerpoint/2010/main" val="3005812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spTree>
    <p:extLst>
      <p:ext uri="{BB962C8B-B14F-4D97-AF65-F5344CB8AC3E}">
        <p14:creationId xmlns:p14="http://schemas.microsoft.com/office/powerpoint/2010/main" val="300581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spTree>
    <p:extLst>
      <p:ext uri="{BB962C8B-B14F-4D97-AF65-F5344CB8AC3E}">
        <p14:creationId xmlns:p14="http://schemas.microsoft.com/office/powerpoint/2010/main" val="300581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spTree>
    <p:extLst>
      <p:ext uri="{BB962C8B-B14F-4D97-AF65-F5344CB8AC3E}">
        <p14:creationId xmlns:p14="http://schemas.microsoft.com/office/powerpoint/2010/main" val="3005812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spTree>
    <p:extLst>
      <p:ext uri="{BB962C8B-B14F-4D97-AF65-F5344CB8AC3E}">
        <p14:creationId xmlns:p14="http://schemas.microsoft.com/office/powerpoint/2010/main" val="3330549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51520" y="44624"/>
            <a:ext cx="8568952" cy="6192688"/>
          </a:xfrm>
        </p:spPr>
        <p:txBody>
          <a:bodyPr>
            <a:normAutofit/>
          </a:bodyPr>
          <a:lstStyle/>
          <a:p>
            <a:r>
              <a:rPr lang="it-IT" sz="2800" b="1" dirty="0" smtClean="0"/>
              <a:t>Tutorial</a:t>
            </a:r>
            <a:br>
              <a:rPr lang="it-IT" sz="2800" b="1" dirty="0" smtClean="0"/>
            </a:br>
            <a:r>
              <a:rPr lang="it-IT" sz="2800" b="1" dirty="0" smtClean="0"/>
              <a:t>per </a:t>
            </a:r>
            <a:r>
              <a:rPr lang="it-IT" sz="2800" b="1" dirty="0"/>
              <a:t>v</a:t>
            </a:r>
            <a:r>
              <a:rPr lang="it-IT" sz="2800" b="1" dirty="0" smtClean="0"/>
              <a:t>isualizzare e stampare le fatture per chi usa la posta certificata (PEC) </a:t>
            </a:r>
            <a:r>
              <a:rPr lang="it-IT" sz="2800" b="1" dirty="0" smtClean="0"/>
              <a:t>in seguito alla Convenzione fatta dalla </a:t>
            </a:r>
            <a:r>
              <a:rPr lang="it-IT" sz="2800" b="1" dirty="0" err="1" smtClean="0"/>
              <a:t>FNOMCeO</a:t>
            </a:r>
            <a:r>
              <a:rPr lang="it-IT" sz="2800" b="1" dirty="0" smtClean="0"/>
              <a:t> a cui molti </a:t>
            </a:r>
            <a:r>
              <a:rPr lang="it-IT" sz="2800" b="1" dirty="0" err="1" smtClean="0"/>
              <a:t>OMCeO</a:t>
            </a:r>
            <a:r>
              <a:rPr lang="it-IT" sz="2800" b="1" dirty="0" smtClean="0"/>
              <a:t> hanno aderito</a:t>
            </a:r>
            <a:br>
              <a:rPr lang="it-IT" sz="2800" b="1" dirty="0" smtClean="0"/>
            </a:br>
            <a:r>
              <a:rPr lang="it-IT" sz="2800" b="1" dirty="0" smtClean="0"/>
              <a:t> </a:t>
            </a:r>
            <a:r>
              <a:rPr lang="it-IT" sz="2800" b="1" dirty="0" smtClean="0"/>
              <a:t>(aruba.it)</a:t>
            </a:r>
            <a:br>
              <a:rPr lang="it-IT" sz="2800" b="1" dirty="0" smtClean="0"/>
            </a:br>
            <a:r>
              <a:rPr lang="it-IT" sz="2800" b="1" dirty="0"/>
              <a:t/>
            </a:r>
            <a:br>
              <a:rPr lang="it-IT" sz="2800" b="1" dirty="0"/>
            </a:br>
            <a:r>
              <a:rPr lang="it-IT" sz="2800" b="1" dirty="0" smtClean="0"/>
              <a:t>A cura di Luigi Galvano </a:t>
            </a:r>
            <a:br>
              <a:rPr lang="it-IT" sz="2800" b="1" dirty="0" smtClean="0"/>
            </a:br>
            <a:r>
              <a:rPr lang="it-IT" sz="2800" b="1" dirty="0" smtClean="0"/>
              <a:t>consigliere </a:t>
            </a:r>
            <a:r>
              <a:rPr lang="it-IT" sz="2800" b="1" dirty="0" err="1" smtClean="0"/>
              <a:t>OMCeO</a:t>
            </a:r>
            <a:r>
              <a:rPr lang="it-IT" sz="2800" b="1" dirty="0" smtClean="0"/>
              <a:t> </a:t>
            </a:r>
            <a:r>
              <a:rPr lang="it-IT" sz="2800" b="1" dirty="0" smtClean="0"/>
              <a:t>PA</a:t>
            </a:r>
            <a:endParaRPr lang="it-IT" sz="2800" b="1" dirty="0"/>
          </a:p>
        </p:txBody>
      </p:sp>
    </p:spTree>
    <p:extLst>
      <p:ext uri="{BB962C8B-B14F-4D97-AF65-F5344CB8AC3E}">
        <p14:creationId xmlns:p14="http://schemas.microsoft.com/office/powerpoint/2010/main" val="1713851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7464"/>
            <a:ext cx="9144000" cy="806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2 5"/>
          <p:cNvCxnSpPr/>
          <p:nvPr/>
        </p:nvCxnSpPr>
        <p:spPr>
          <a:xfrm>
            <a:off x="7578960" y="5013176"/>
            <a:ext cx="698376" cy="698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004048" y="4509120"/>
            <a:ext cx="3951274" cy="461665"/>
          </a:xfrm>
          <a:prstGeom prst="rect">
            <a:avLst/>
          </a:prstGeom>
          <a:noFill/>
        </p:spPr>
        <p:txBody>
          <a:bodyPr wrap="none" rtlCol="0">
            <a:spAutoFit/>
          </a:bodyPr>
          <a:lstStyle/>
          <a:p>
            <a:r>
              <a:rPr lang="it-IT" sz="2400" b="1" dirty="0" smtClean="0">
                <a:solidFill>
                  <a:srgbClr val="FF0000"/>
                </a:solidFill>
              </a:rPr>
              <a:t>Cliccare su  accedi al pannello</a:t>
            </a:r>
            <a:endParaRPr lang="it-IT" sz="2400" b="1" dirty="0">
              <a:solidFill>
                <a:srgbClr val="FF0000"/>
              </a:solidFill>
            </a:endParaRPr>
          </a:p>
        </p:txBody>
      </p:sp>
    </p:spTree>
    <p:extLst>
      <p:ext uri="{BB962C8B-B14F-4D97-AF65-F5344CB8AC3E}">
        <p14:creationId xmlns:p14="http://schemas.microsoft.com/office/powerpoint/2010/main" val="3330549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963488"/>
            <a:ext cx="12529392" cy="827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2 3"/>
          <p:cNvCxnSpPr/>
          <p:nvPr/>
        </p:nvCxnSpPr>
        <p:spPr>
          <a:xfrm flipH="1">
            <a:off x="1475656" y="3284984"/>
            <a:ext cx="1440160" cy="733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987824" y="3068960"/>
            <a:ext cx="3196773" cy="461665"/>
          </a:xfrm>
          <a:prstGeom prst="rect">
            <a:avLst/>
          </a:prstGeom>
          <a:noFill/>
        </p:spPr>
        <p:txBody>
          <a:bodyPr wrap="none" rtlCol="0">
            <a:spAutoFit/>
          </a:bodyPr>
          <a:lstStyle/>
          <a:p>
            <a:r>
              <a:rPr lang="it-IT" sz="2400" b="1" dirty="0" smtClean="0">
                <a:solidFill>
                  <a:srgbClr val="FF0000"/>
                </a:solidFill>
              </a:rPr>
              <a:t>Cliccare su Leggi fatture</a:t>
            </a:r>
            <a:endParaRPr lang="it-IT" sz="2400" b="1" dirty="0">
              <a:solidFill>
                <a:srgbClr val="FF0000"/>
              </a:solidFill>
            </a:endParaRPr>
          </a:p>
        </p:txBody>
      </p:sp>
    </p:spTree>
    <p:extLst>
      <p:ext uri="{BB962C8B-B14F-4D97-AF65-F5344CB8AC3E}">
        <p14:creationId xmlns:p14="http://schemas.microsoft.com/office/powerpoint/2010/main" val="3330549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1033264"/>
            <a:ext cx="11556776" cy="849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2 3"/>
          <p:cNvCxnSpPr/>
          <p:nvPr/>
        </p:nvCxnSpPr>
        <p:spPr>
          <a:xfrm>
            <a:off x="3779912" y="414908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115616" y="4581128"/>
            <a:ext cx="8259120" cy="1938992"/>
          </a:xfrm>
          <a:prstGeom prst="rect">
            <a:avLst/>
          </a:prstGeom>
          <a:noFill/>
        </p:spPr>
        <p:txBody>
          <a:bodyPr wrap="none" rtlCol="0">
            <a:spAutoFit/>
          </a:bodyPr>
          <a:lstStyle/>
          <a:p>
            <a:r>
              <a:rPr lang="it-IT" sz="2400" b="1" dirty="0" smtClean="0">
                <a:solidFill>
                  <a:srgbClr val="FF0000"/>
                </a:solidFill>
              </a:rPr>
              <a:t>Cliccare su Attiva ora comparirà in alto un barra in verde per </a:t>
            </a:r>
          </a:p>
          <a:p>
            <a:r>
              <a:rPr lang="it-IT" sz="2400" b="1" dirty="0" smtClean="0">
                <a:solidFill>
                  <a:srgbClr val="FF0000"/>
                </a:solidFill>
              </a:rPr>
              <a:t>poco tempo dove  vi sarà comunicato  che l’operazione  </a:t>
            </a:r>
          </a:p>
          <a:p>
            <a:r>
              <a:rPr lang="it-IT" sz="2400" b="1" dirty="0" smtClean="0">
                <a:solidFill>
                  <a:srgbClr val="FF0000"/>
                </a:solidFill>
              </a:rPr>
              <a:t>si è conclusa con successo. </a:t>
            </a:r>
          </a:p>
          <a:p>
            <a:r>
              <a:rPr lang="it-IT" sz="2400" b="1" dirty="0" smtClean="0">
                <a:solidFill>
                  <a:srgbClr val="FF0000"/>
                </a:solidFill>
              </a:rPr>
              <a:t>Nel bottone dove avete cliccato comparirà la scritta DISATTIVA  </a:t>
            </a:r>
          </a:p>
          <a:p>
            <a:r>
              <a:rPr lang="it-IT" sz="2400" b="1" dirty="0" smtClean="0">
                <a:solidFill>
                  <a:srgbClr val="FF0000"/>
                </a:solidFill>
              </a:rPr>
              <a:t>nel caso voi in futuro vogliate disattivare il servizio</a:t>
            </a:r>
            <a:endParaRPr lang="it-IT" sz="2400" b="1" dirty="0">
              <a:solidFill>
                <a:srgbClr val="FF0000"/>
              </a:solidFill>
            </a:endParaRPr>
          </a:p>
        </p:txBody>
      </p:sp>
    </p:spTree>
    <p:extLst>
      <p:ext uri="{BB962C8B-B14F-4D97-AF65-F5344CB8AC3E}">
        <p14:creationId xmlns:p14="http://schemas.microsoft.com/office/powerpoint/2010/main" val="3330549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374" y="-675456"/>
            <a:ext cx="11498982" cy="799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2 3"/>
          <p:cNvCxnSpPr/>
          <p:nvPr/>
        </p:nvCxnSpPr>
        <p:spPr>
          <a:xfrm>
            <a:off x="2627784" y="4149080"/>
            <a:ext cx="15233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549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480"/>
            <a:ext cx="10764688" cy="813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2 3"/>
          <p:cNvCxnSpPr/>
          <p:nvPr/>
        </p:nvCxnSpPr>
        <p:spPr>
          <a:xfrm flipV="1">
            <a:off x="4644008" y="2348880"/>
            <a:ext cx="43204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843808" y="44624"/>
            <a:ext cx="6300192" cy="1569660"/>
          </a:xfrm>
          <a:prstGeom prst="rect">
            <a:avLst/>
          </a:prstGeom>
          <a:noFill/>
        </p:spPr>
        <p:txBody>
          <a:bodyPr wrap="square" rtlCol="0">
            <a:spAutoFit/>
          </a:bodyPr>
          <a:lstStyle/>
          <a:p>
            <a:r>
              <a:rPr lang="it-IT" sz="2400" b="1" dirty="0" smtClean="0">
                <a:solidFill>
                  <a:srgbClr val="FF0000"/>
                </a:solidFill>
              </a:rPr>
              <a:t>Da questo momento i messaggi in arrivo che contengono  fatture saranno contrassegnate  dal simbolo  indicato dalla freccia. Si fa doppio clic sul simbolo</a:t>
            </a:r>
            <a:endParaRPr lang="it-IT" sz="2400" b="1" dirty="0">
              <a:solidFill>
                <a:srgbClr val="FF0000"/>
              </a:solidFill>
            </a:endParaRPr>
          </a:p>
        </p:txBody>
      </p:sp>
    </p:spTree>
    <p:extLst>
      <p:ext uri="{BB962C8B-B14F-4D97-AF65-F5344CB8AC3E}">
        <p14:creationId xmlns:p14="http://schemas.microsoft.com/office/powerpoint/2010/main" val="3330549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570"/>
            <a:ext cx="9360532" cy="820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2 3"/>
          <p:cNvCxnSpPr/>
          <p:nvPr/>
        </p:nvCxnSpPr>
        <p:spPr>
          <a:xfrm flipH="1">
            <a:off x="7740352" y="573325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211960" y="2924944"/>
            <a:ext cx="4830361" cy="830997"/>
          </a:xfrm>
          <a:prstGeom prst="rect">
            <a:avLst/>
          </a:prstGeom>
          <a:noFill/>
        </p:spPr>
        <p:txBody>
          <a:bodyPr wrap="none" rtlCol="0">
            <a:spAutoFit/>
          </a:bodyPr>
          <a:lstStyle/>
          <a:p>
            <a:r>
              <a:rPr lang="it-IT" sz="2400" b="1" dirty="0" smtClean="0">
                <a:solidFill>
                  <a:srgbClr val="FF0000"/>
                </a:solidFill>
              </a:rPr>
              <a:t>Si clicca  su VISUALIZZA FATTURE</a:t>
            </a:r>
          </a:p>
          <a:p>
            <a:r>
              <a:rPr lang="it-IT" sz="2400" b="1" dirty="0" smtClean="0">
                <a:solidFill>
                  <a:srgbClr val="FF0000"/>
                </a:solidFill>
              </a:rPr>
              <a:t>In basso come indicato  dalla  freccia</a:t>
            </a:r>
            <a:endParaRPr lang="it-IT" sz="2400" b="1" dirty="0">
              <a:solidFill>
                <a:srgbClr val="FF0000"/>
              </a:solidFill>
            </a:endParaRPr>
          </a:p>
        </p:txBody>
      </p:sp>
    </p:spTree>
    <p:extLst>
      <p:ext uri="{BB962C8B-B14F-4D97-AF65-F5344CB8AC3E}">
        <p14:creationId xmlns:p14="http://schemas.microsoft.com/office/powerpoint/2010/main" val="3005812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5496"/>
            <a:ext cx="9324528" cy="806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3779912" y="2276872"/>
            <a:ext cx="4748416" cy="1200329"/>
          </a:xfrm>
          <a:prstGeom prst="rect">
            <a:avLst/>
          </a:prstGeom>
          <a:noFill/>
        </p:spPr>
        <p:txBody>
          <a:bodyPr wrap="none" rtlCol="0">
            <a:spAutoFit/>
          </a:bodyPr>
          <a:lstStyle/>
          <a:p>
            <a:r>
              <a:rPr lang="it-IT" sz="2400" b="1" dirty="0" smtClean="0">
                <a:solidFill>
                  <a:srgbClr val="FF0000"/>
                </a:solidFill>
              </a:rPr>
              <a:t>Fattura in due facciate avanti-dietro</a:t>
            </a:r>
          </a:p>
          <a:p>
            <a:r>
              <a:rPr lang="it-IT" sz="2400" b="1" dirty="0" smtClean="0">
                <a:solidFill>
                  <a:srgbClr val="FF0000"/>
                </a:solidFill>
              </a:rPr>
              <a:t>Stampabile o salvabile sul vostro PC</a:t>
            </a:r>
          </a:p>
          <a:p>
            <a:r>
              <a:rPr lang="it-IT" sz="2400" b="1" dirty="0" smtClean="0">
                <a:solidFill>
                  <a:srgbClr val="FF0000"/>
                </a:solidFill>
              </a:rPr>
              <a:t> in una cartella  a vostra scelta.</a:t>
            </a:r>
            <a:endParaRPr lang="it-IT" sz="2400" b="1" dirty="0">
              <a:solidFill>
                <a:srgbClr val="FF0000"/>
              </a:solidFill>
            </a:endParaRPr>
          </a:p>
        </p:txBody>
      </p:sp>
    </p:spTree>
    <p:extLst>
      <p:ext uri="{BB962C8B-B14F-4D97-AF65-F5344CB8AC3E}">
        <p14:creationId xmlns:p14="http://schemas.microsoft.com/office/powerpoint/2010/main" val="3005812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109</Words>
  <Application>Microsoft Office PowerPoint</Application>
  <PresentationFormat>Presentazione su schermo (4:3)</PresentationFormat>
  <Paragraphs>16</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 PREMESSA Tutte le fatture, emesse o ricevute, da e per privati o per la pubblica amministrazione possono essere fatte e viste  sul sito della Agenzia delle Entrate dopo apposita registrazione e disponendo del proprio codice fiscale della Password e del numero PIN scrivendo sul vostro browser  FATTURE E CORRISPETTIVI  SEGUENDO LE ISTRUZIONI AL VIDEO E CLICCANDO SU  Fatture elettroniche ed altri dati IVA Per chi al momento del pagamento fornisce al fornitore il proprio indirizzo PEC ed usa quello che fornisce in convenzione l’Ordine del Medici e degli Odontoiatri (aruba.it) può usare il TUTORIAL di Seguito preparato. </vt:lpstr>
      <vt:lpstr>Tutorial per visualizzare e stampare le fatture per chi usa la posta certificata (PEC) in seguito alla Convenzione fatta dalla FNOMCeO a cui molti OMCeO hanno aderito  (aruba.it)  A cura di Luigi Galvano  consigliere OMCeO PA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Saluti  Luigi Galvano Cosigliere OMCeO Palermo</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Sony</dc:creator>
  <cp:lastModifiedBy>Sony</cp:lastModifiedBy>
  <cp:revision>9</cp:revision>
  <dcterms:created xsi:type="dcterms:W3CDTF">2019-01-29T06:48:51Z</dcterms:created>
  <dcterms:modified xsi:type="dcterms:W3CDTF">2019-01-29T08:24:12Z</dcterms:modified>
</cp:coreProperties>
</file>