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doc" ContentType="application/msword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28/01/2012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28/01/2012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28/01/2012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28/01/2012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28/01/2012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28/01/2012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28/01/2012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28/01/2012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28/01/2012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28/01/2012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28/01/2012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055F8-1D02-4417-9241-55C834FD9970}" type="datetimeFigureOut">
              <a:rPr lang="it-IT" smtClean="0"/>
              <a:pPr/>
              <a:t>28/01/2012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Documento_di_Microsoft_Office_Word_97_-_20031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Documento_di_Microsoft_Office_Word_97_-_20032.doc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padecamp@tin.it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1428728" y="0"/>
            <a:ext cx="6286544" cy="1285860"/>
          </a:xfrm>
          <a:solidFill>
            <a:srgbClr val="FF0066"/>
          </a:solidFill>
          <a:ln w="57150">
            <a:solidFill>
              <a:srgbClr val="FF0066"/>
            </a:solidFill>
          </a:ln>
        </p:spPr>
        <p:txBody>
          <a:bodyPr>
            <a:normAutofit fontScale="90000"/>
          </a:bodyPr>
          <a:lstStyle/>
          <a:p>
            <a:r>
              <a:rPr lang="it-IT" sz="2800" b="1" dirty="0" smtClean="0"/>
              <a:t>Ospedale </a:t>
            </a:r>
            <a:r>
              <a:rPr lang="it-IT" sz="2800" b="1" dirty="0" err="1" smtClean="0"/>
              <a:t>Fatebenefratelli</a:t>
            </a:r>
            <a:r>
              <a:rPr lang="it-IT" sz="2800" b="1" dirty="0" smtClean="0"/>
              <a:t> Napoli</a:t>
            </a:r>
            <a:br>
              <a:rPr lang="it-IT" sz="2800" b="1" dirty="0" smtClean="0"/>
            </a:br>
            <a:r>
              <a:rPr lang="it-IT" sz="2200" dirty="0" smtClean="0">
                <a:latin typeface="Arial Black" pitchFamily="34" charset="0"/>
              </a:rPr>
              <a:t>UOC </a:t>
            </a:r>
            <a:r>
              <a:rPr lang="it-IT" sz="2200" dirty="0" err="1" smtClean="0">
                <a:latin typeface="Arial Black" pitchFamily="34" charset="0"/>
              </a:rPr>
              <a:t>Cardiologia-UTIC</a:t>
            </a:r>
            <a:r>
              <a:rPr lang="it-IT" sz="1800" dirty="0" smtClean="0"/>
              <a:t/>
            </a:r>
            <a:br>
              <a:rPr lang="it-IT" sz="1800" dirty="0" smtClean="0"/>
            </a:br>
            <a:r>
              <a:rPr lang="it-IT" sz="1600" dirty="0" smtClean="0"/>
              <a:t>Primario: Dr. R. </a:t>
            </a:r>
            <a:r>
              <a:rPr lang="it-IT" sz="1600" dirty="0" err="1" smtClean="0"/>
              <a:t>Sangiuolo</a:t>
            </a:r>
            <a:r>
              <a:rPr lang="it-IT" sz="1800" dirty="0" smtClean="0"/>
              <a:t/>
            </a:r>
            <a:br>
              <a:rPr lang="it-IT" sz="1800" dirty="0" smtClean="0"/>
            </a:br>
            <a:r>
              <a:rPr lang="it-IT" sz="1800" dirty="0" smtClean="0"/>
              <a:t>Tel: 081/5981357</a:t>
            </a:r>
            <a:endParaRPr lang="it-IT" sz="1800" dirty="0"/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>
          <a:xfrm>
            <a:off x="0" y="1285860"/>
            <a:ext cx="9144000" cy="2143141"/>
          </a:xfrm>
          <a:solidFill>
            <a:schemeClr val="tx2"/>
          </a:solidFill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it-IT" sz="3900" b="1" u="sng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III MASTER Teorico-Pratico 2012</a:t>
            </a:r>
          </a:p>
          <a:p>
            <a:pPr algn="ctr">
              <a:buNone/>
            </a:pPr>
            <a:r>
              <a:rPr lang="it-IT" dirty="0" smtClean="0">
                <a:solidFill>
                  <a:schemeClr val="bg1"/>
                </a:solidFill>
              </a:rPr>
              <a:t>di </a:t>
            </a:r>
            <a:r>
              <a:rPr lang="it-IT" dirty="0" smtClean="0"/>
              <a:t> </a:t>
            </a:r>
            <a:r>
              <a:rPr lang="it-IT" sz="3000" dirty="0" smtClean="0">
                <a:solidFill>
                  <a:schemeClr val="bg1"/>
                </a:solidFill>
                <a:latin typeface="Arial Black" pitchFamily="34" charset="0"/>
              </a:rPr>
              <a:t>ECOGRAFIA TRANS-CRANICA </a:t>
            </a:r>
          </a:p>
          <a:p>
            <a:pPr algn="ctr">
              <a:buNone/>
            </a:pPr>
            <a:r>
              <a:rPr lang="it-IT" sz="3000" dirty="0" smtClean="0">
                <a:solidFill>
                  <a:schemeClr val="bg1"/>
                </a:solidFill>
                <a:latin typeface="Arial Black" pitchFamily="34" charset="0"/>
              </a:rPr>
              <a:t>COLOR-DOPPLER </a:t>
            </a:r>
          </a:p>
          <a:p>
            <a:pPr algn="ctr">
              <a:buNone/>
            </a:pPr>
            <a:r>
              <a:rPr lang="it-IT" sz="3000" dirty="0" smtClean="0">
                <a:solidFill>
                  <a:schemeClr val="bg1"/>
                </a:solidFill>
              </a:rPr>
              <a:t>con riferimento alle Patologie </a:t>
            </a:r>
            <a:r>
              <a:rPr lang="it-IT" sz="3000" dirty="0" err="1" smtClean="0">
                <a:solidFill>
                  <a:schemeClr val="bg1"/>
                </a:solidFill>
              </a:rPr>
              <a:t>Cardio-Emboliche</a:t>
            </a:r>
            <a:endParaRPr lang="it-IT" sz="3000" dirty="0">
              <a:solidFill>
                <a:schemeClr val="bg1"/>
              </a:solidFill>
            </a:endParaRPr>
          </a:p>
        </p:txBody>
      </p:sp>
      <p:graphicFrame>
        <p:nvGraphicFramePr>
          <p:cNvPr id="1026" name="Object 27"/>
          <p:cNvGraphicFramePr>
            <a:graphicFrameLocks noChangeAspect="1"/>
          </p:cNvGraphicFramePr>
          <p:nvPr/>
        </p:nvGraphicFramePr>
        <p:xfrm>
          <a:off x="0" y="0"/>
          <a:ext cx="1431925" cy="1258888"/>
        </p:xfrm>
        <a:graphic>
          <a:graphicData uri="http://schemas.openxmlformats.org/presentationml/2006/ole">
            <p:oleObj spid="_x0000_s1026" name="Documento" r:id="rId3" imgW="7073822" imgH="3681426" progId="Word.Document.8">
              <p:embed/>
            </p:oleObj>
          </a:graphicData>
        </a:graphic>
      </p:graphicFrame>
      <p:graphicFrame>
        <p:nvGraphicFramePr>
          <p:cNvPr id="1027" name="Object 27"/>
          <p:cNvGraphicFramePr>
            <a:graphicFrameLocks noChangeAspect="1"/>
          </p:cNvGraphicFramePr>
          <p:nvPr/>
        </p:nvGraphicFramePr>
        <p:xfrm>
          <a:off x="7712075" y="0"/>
          <a:ext cx="1431925" cy="1258888"/>
        </p:xfrm>
        <a:graphic>
          <a:graphicData uri="http://schemas.openxmlformats.org/presentationml/2006/ole">
            <p:oleObj spid="_x0000_s1027" name="Documento" r:id="rId4" imgW="7073822" imgH="3681426" progId="Word.Document.8">
              <p:embed/>
            </p:oleObj>
          </a:graphicData>
        </a:graphic>
      </p:graphicFrame>
      <p:sp>
        <p:nvSpPr>
          <p:cNvPr id="8" name="Rettangolo 7"/>
          <p:cNvSpPr/>
          <p:nvPr/>
        </p:nvSpPr>
        <p:spPr>
          <a:xfrm>
            <a:off x="0" y="3214686"/>
            <a:ext cx="9144000" cy="1643074"/>
          </a:xfrm>
          <a:prstGeom prst="rect">
            <a:avLst/>
          </a:prstGeom>
          <a:solidFill>
            <a:srgbClr val="00B050"/>
          </a:solidFill>
          <a:ln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dirty="0" smtClean="0">
                <a:solidFill>
                  <a:schemeClr val="tx1"/>
                </a:solidFill>
              </a:rPr>
              <a:t>Obiettivi </a:t>
            </a:r>
            <a:r>
              <a:rPr lang="it-IT" sz="2000" dirty="0" smtClean="0">
                <a:solidFill>
                  <a:schemeClr val="tx1"/>
                </a:solidFill>
              </a:rPr>
              <a:t>del MASTER </a:t>
            </a:r>
            <a:r>
              <a:rPr lang="it-IT" sz="2000" dirty="0" smtClean="0">
                <a:solidFill>
                  <a:schemeClr val="tx1"/>
                </a:solidFill>
              </a:rPr>
              <a:t>2012, identificare  precocemente in fase “Sub-Clinica” la malattia cerebro-vascolare  utilizzando metodiche  ultrasonografiche,sensibili ed economiche.</a:t>
            </a:r>
          </a:p>
          <a:p>
            <a:pPr algn="ctr"/>
            <a:r>
              <a:rPr lang="it-IT" sz="2000" dirty="0" smtClean="0">
                <a:solidFill>
                  <a:schemeClr val="tx1"/>
                </a:solidFill>
              </a:rPr>
              <a:t> Altro aspetto diagnostico, </a:t>
            </a:r>
            <a:r>
              <a:rPr lang="it-IT" sz="2000" dirty="0" err="1" smtClean="0">
                <a:solidFill>
                  <a:schemeClr val="tx1"/>
                </a:solidFill>
              </a:rPr>
              <a:t>vertera’</a:t>
            </a:r>
            <a:r>
              <a:rPr lang="it-IT" sz="2000" dirty="0" smtClean="0">
                <a:solidFill>
                  <a:schemeClr val="tx1"/>
                </a:solidFill>
              </a:rPr>
              <a:t> sull’approfondimento del concetto di  </a:t>
            </a:r>
          </a:p>
          <a:p>
            <a:pPr algn="ctr"/>
            <a:r>
              <a:rPr lang="it-IT" sz="2000" dirty="0" smtClean="0">
                <a:solidFill>
                  <a:schemeClr val="tx1"/>
                </a:solidFill>
              </a:rPr>
              <a:t>Patologia </a:t>
            </a:r>
            <a:r>
              <a:rPr lang="it-IT" sz="2000" dirty="0" err="1" smtClean="0">
                <a:solidFill>
                  <a:schemeClr val="tx1"/>
                </a:solidFill>
              </a:rPr>
              <a:t>Cardio-Embolica</a:t>
            </a:r>
            <a:r>
              <a:rPr lang="it-IT" sz="2000" dirty="0" smtClean="0">
                <a:solidFill>
                  <a:schemeClr val="tx1"/>
                </a:solidFill>
              </a:rPr>
              <a:t>.</a:t>
            </a:r>
            <a:endParaRPr lang="it-IT" sz="2000" dirty="0">
              <a:solidFill>
                <a:schemeClr val="tx1"/>
              </a:solidFill>
            </a:endParaRPr>
          </a:p>
        </p:txBody>
      </p:sp>
      <p:sp>
        <p:nvSpPr>
          <p:cNvPr id="9" name="Ovale 8"/>
          <p:cNvSpPr/>
          <p:nvPr/>
        </p:nvSpPr>
        <p:spPr>
          <a:xfrm>
            <a:off x="0" y="4857760"/>
            <a:ext cx="9144000" cy="2000240"/>
          </a:xfrm>
          <a:prstGeom prst="ellipse">
            <a:avLst/>
          </a:prstGeom>
          <a:solidFill>
            <a:srgbClr val="FF0000"/>
          </a:soli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chemeClr val="tx1"/>
                </a:solidFill>
              </a:rPr>
              <a:t>Il MASTER ha luogo ogni </a:t>
            </a:r>
            <a:r>
              <a:rPr lang="it-IT" b="1" u="sng" dirty="0" err="1" smtClean="0">
                <a:solidFill>
                  <a:schemeClr val="tx1"/>
                </a:solidFill>
                <a:latin typeface="Arial Black" pitchFamily="34" charset="0"/>
              </a:rPr>
              <a:t>Mercoledi’</a:t>
            </a:r>
            <a:r>
              <a:rPr lang="it-IT" b="1" u="sng" dirty="0" smtClean="0">
                <a:solidFill>
                  <a:schemeClr val="tx1"/>
                </a:solidFill>
                <a:latin typeface="Arial Black" pitchFamily="34" charset="0"/>
              </a:rPr>
              <a:t> con inizio alle ore 8 </a:t>
            </a:r>
          </a:p>
          <a:p>
            <a:pPr algn="ctr"/>
            <a:r>
              <a:rPr lang="it-IT" dirty="0" smtClean="0">
                <a:solidFill>
                  <a:schemeClr val="bg1"/>
                </a:solidFill>
              </a:rPr>
              <a:t>c/o l’Ambulatorio di Cardiologia, a partire dal prossimo </a:t>
            </a:r>
          </a:p>
          <a:p>
            <a:pPr algn="ctr"/>
            <a:r>
              <a:rPr lang="it-IT" dirty="0" smtClean="0">
                <a:solidFill>
                  <a:schemeClr val="bg1"/>
                </a:solidFill>
              </a:rPr>
              <a:t>mese di marzo.</a:t>
            </a:r>
          </a:p>
          <a:p>
            <a:pPr algn="ctr"/>
            <a:r>
              <a:rPr lang="it-IT" dirty="0" smtClean="0">
                <a:solidFill>
                  <a:schemeClr val="bg1"/>
                </a:solidFill>
              </a:rPr>
              <a:t>La partecipazione e’ gratuita. Gli interessati possono contattare il Dr. Paolo de </a:t>
            </a:r>
            <a:r>
              <a:rPr lang="it-IT" dirty="0" err="1" smtClean="0">
                <a:solidFill>
                  <a:schemeClr val="bg1"/>
                </a:solidFill>
              </a:rPr>
              <a:t>Campora</a:t>
            </a:r>
            <a:r>
              <a:rPr lang="it-IT" dirty="0" smtClean="0">
                <a:solidFill>
                  <a:schemeClr val="bg1"/>
                </a:solidFill>
              </a:rPr>
              <a:t> via e-mail: </a:t>
            </a:r>
            <a:r>
              <a:rPr lang="it-IT" sz="2400" dirty="0" smtClean="0">
                <a:solidFill>
                  <a:schemeClr val="bg1"/>
                </a:solidFill>
              </a:rPr>
              <a:t>padecamp@tin.it</a:t>
            </a:r>
          </a:p>
          <a:p>
            <a:pPr algn="ctr"/>
            <a:r>
              <a:rPr lang="it-IT" sz="2400" dirty="0" smtClean="0">
                <a:solidFill>
                  <a:schemeClr val="bg1"/>
                </a:solidFill>
              </a:rPr>
              <a:t>338 7906393</a:t>
            </a:r>
            <a:endParaRPr lang="it-IT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00B050"/>
          </a:solidFill>
        </p:spPr>
        <p:txBody>
          <a:bodyPr/>
          <a:lstStyle/>
          <a:p>
            <a:pPr algn="ctr">
              <a:buNone/>
            </a:pPr>
            <a:r>
              <a:rPr lang="it-IT" dirty="0" smtClean="0"/>
              <a:t> </a:t>
            </a:r>
          </a:p>
          <a:p>
            <a:pPr algn="ctr">
              <a:buNone/>
            </a:pPr>
            <a:r>
              <a:rPr lang="it-IT" sz="4000" smtClean="0"/>
              <a:t>Dr. </a:t>
            </a:r>
            <a:r>
              <a:rPr lang="it-IT" sz="4000" dirty="0" smtClean="0"/>
              <a:t>Paolo de </a:t>
            </a:r>
            <a:r>
              <a:rPr lang="it-IT" sz="4000" dirty="0" err="1" smtClean="0"/>
              <a:t>Campora</a:t>
            </a:r>
            <a:endParaRPr lang="it-IT" sz="4000" dirty="0" smtClean="0"/>
          </a:p>
          <a:p>
            <a:pPr algn="ctr">
              <a:buNone/>
            </a:pPr>
            <a:r>
              <a:rPr lang="it-IT" sz="4000" dirty="0" smtClean="0"/>
              <a:t>UOC </a:t>
            </a:r>
            <a:r>
              <a:rPr lang="it-IT" sz="4000" dirty="0" err="1" smtClean="0"/>
              <a:t>Cardiologia-UTIC</a:t>
            </a:r>
            <a:endParaRPr lang="it-IT" sz="4000" dirty="0" smtClean="0"/>
          </a:p>
          <a:p>
            <a:pPr algn="ctr">
              <a:buNone/>
            </a:pPr>
            <a:r>
              <a:rPr lang="it-IT" sz="4000" dirty="0" smtClean="0"/>
              <a:t>Ospedale </a:t>
            </a:r>
            <a:r>
              <a:rPr lang="it-IT" sz="4000" dirty="0" err="1" smtClean="0"/>
              <a:t>Fatebenefratelli</a:t>
            </a:r>
            <a:r>
              <a:rPr lang="it-IT" sz="4000" dirty="0" smtClean="0"/>
              <a:t>, Napoli</a:t>
            </a:r>
          </a:p>
          <a:p>
            <a:pPr algn="ctr">
              <a:buNone/>
            </a:pPr>
            <a:r>
              <a:rPr lang="it-IT" sz="4000" dirty="0" smtClean="0">
                <a:hlinkClick r:id="rId2"/>
              </a:rPr>
              <a:t>padecamp@tin.it</a:t>
            </a:r>
            <a:endParaRPr lang="it-IT" sz="4000" dirty="0" smtClean="0"/>
          </a:p>
          <a:p>
            <a:pPr algn="ctr">
              <a:buNone/>
            </a:pPr>
            <a:r>
              <a:rPr lang="it-IT" sz="4000" dirty="0" smtClean="0"/>
              <a:t>338 7906393</a:t>
            </a:r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113</Words>
  <PresentationFormat>Presentazione su schermo (4:3)</PresentationFormat>
  <Paragraphs>19</Paragraphs>
  <Slides>2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4" baseType="lpstr">
      <vt:lpstr>Tema di Office</vt:lpstr>
      <vt:lpstr>Documento</vt:lpstr>
      <vt:lpstr>Ospedale Fatebenefratelli Napoli UOC Cardiologia-UTIC Primario: Dr. R. Sangiuolo Tel: 081/5981357</vt:lpstr>
      <vt:lpstr>Diapositiva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Ospedale Fatebenefratelli Napoli UOC Cardiologia-UTIC Primario: Dr. R. Sangiuolo Tel: 081/5981357</dc:title>
  <dc:creator>Paolo</dc:creator>
  <cp:lastModifiedBy>Paolo</cp:lastModifiedBy>
  <cp:revision>6</cp:revision>
  <dcterms:created xsi:type="dcterms:W3CDTF">2011-01-24T13:41:48Z</dcterms:created>
  <dcterms:modified xsi:type="dcterms:W3CDTF">2012-01-28T16:41:30Z</dcterms:modified>
</cp:coreProperties>
</file>